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7" r:id="rId2"/>
    <p:sldId id="353" r:id="rId3"/>
    <p:sldId id="305" r:id="rId4"/>
    <p:sldId id="341" r:id="rId5"/>
    <p:sldId id="260" r:id="rId6"/>
    <p:sldId id="261" r:id="rId7"/>
    <p:sldId id="262" r:id="rId8"/>
    <p:sldId id="263" r:id="rId9"/>
    <p:sldId id="279" r:id="rId10"/>
    <p:sldId id="336" r:id="rId11"/>
    <p:sldId id="337" r:id="rId12"/>
    <p:sldId id="268" r:id="rId13"/>
    <p:sldId id="278" r:id="rId14"/>
    <p:sldId id="266" r:id="rId15"/>
    <p:sldId id="338" r:id="rId16"/>
    <p:sldId id="340" r:id="rId17"/>
    <p:sldId id="343" r:id="rId18"/>
    <p:sldId id="280" r:id="rId19"/>
    <p:sldId id="339" r:id="rId20"/>
    <p:sldId id="293" r:id="rId21"/>
    <p:sldId id="281" r:id="rId22"/>
    <p:sldId id="301" r:id="rId23"/>
    <p:sldId id="303" r:id="rId24"/>
    <p:sldId id="302" r:id="rId25"/>
    <p:sldId id="289" r:id="rId26"/>
    <p:sldId id="274" r:id="rId27"/>
    <p:sldId id="342" r:id="rId28"/>
    <p:sldId id="318" r:id="rId29"/>
    <p:sldId id="319" r:id="rId30"/>
    <p:sldId id="316" r:id="rId31"/>
    <p:sldId id="317" r:id="rId32"/>
    <p:sldId id="320" r:id="rId33"/>
    <p:sldId id="321" r:id="rId34"/>
    <p:sldId id="323" r:id="rId35"/>
    <p:sldId id="322" r:id="rId36"/>
    <p:sldId id="345" r:id="rId37"/>
    <p:sldId id="351" r:id="rId38"/>
    <p:sldId id="346" r:id="rId39"/>
    <p:sldId id="347" r:id="rId40"/>
    <p:sldId id="348" r:id="rId41"/>
    <p:sldId id="269" r:id="rId42"/>
    <p:sldId id="270" r:id="rId43"/>
    <p:sldId id="271" r:id="rId44"/>
    <p:sldId id="272" r:id="rId45"/>
    <p:sldId id="273" r:id="rId46"/>
    <p:sldId id="315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52" r:id="rId62"/>
    <p:sldId id="330" r:id="rId63"/>
    <p:sldId id="344" r:id="rId64"/>
    <p:sldId id="331" r:id="rId65"/>
    <p:sldId id="333" r:id="rId66"/>
    <p:sldId id="332" r:id="rId67"/>
    <p:sldId id="334" r:id="rId68"/>
    <p:sldId id="335" r:id="rId69"/>
    <p:sldId id="325" r:id="rId70"/>
    <p:sldId id="324" r:id="rId71"/>
    <p:sldId id="326" r:id="rId72"/>
    <p:sldId id="327" r:id="rId73"/>
    <p:sldId id="329" r:id="rId74"/>
    <p:sldId id="328" r:id="rId75"/>
    <p:sldId id="313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53"/>
            <p14:sldId id="305"/>
            <p14:sldId id="341"/>
            <p14:sldId id="260"/>
            <p14:sldId id="261"/>
            <p14:sldId id="262"/>
            <p14:sldId id="263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Fonts" id="{4CB39233-CD95-43CA-8B82-E19BEE1773C7}">
          <p14:sldIdLst>
            <p14:sldId id="345"/>
            <p14:sldId id="351"/>
            <p14:sldId id="346"/>
            <p14:sldId id="347"/>
          </p14:sldIdLst>
        </p14:section>
        <p14:section name="Playfair" id="{C7D7C460-0BC9-4B96-93F9-9CE90CA2951D}">
          <p14:sldIdLst>
            <p14:sldId id="348"/>
            <p14:sldId id="269"/>
            <p14:sldId id="270"/>
            <p14:sldId id="271"/>
            <p14:sldId id="272"/>
            <p14:sldId id="273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52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98" d="100"/>
          <a:sy n="98" d="100"/>
        </p:scale>
        <p:origin x="63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DB8A-2887-4D83-8B9C-594997DB4708}" type="datetimeFigureOut">
              <a:rPr lang="en-CA" smtClean="0"/>
              <a:t>2025-02-04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45B8-E33F-497B-A2E3-BA863EF1AC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545B8-E33F-497B-A2E3-BA863EF1AC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hyperlink" Target="https://github.com/rkabacoff/datavis_support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hyperlink" Target="https://rkabacoff.github.io/datavis/" TargetMode="External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iendly.github.io/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studio.com/web/packages/showtext/vignettes/introduction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lbert-rapp.de/posts/ggplot2-tips/08_fonts_and_icons/08_fonts_and_icons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playfair-east-indies.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rthompson.com/talks/user2022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5E94923-2557-0D92-B430-A4A016B84D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1" y="5063565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554A83CE-519C-1431-1E29-A94D55A44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07" y="5063565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84787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each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401270"/>
            <a:ext cx="5181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2528"/>
            <a:ext cx="4193334" cy="370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18EB4-124C-B3FC-41E5-F35D44D8E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1075"/>
            <a:ext cx="1707349" cy="1480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F23D3-A8EC-6BFA-A7BF-5CD83ACE5207}"/>
              </a:ext>
            </a:extLst>
          </p:cNvPr>
          <p:cNvSpPr txBox="1"/>
          <p:nvPr/>
        </p:nvSpPr>
        <p:spPr>
          <a:xfrm>
            <a:off x="2438399" y="1371600"/>
            <a:ext cx="117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plot</a:t>
            </a:r>
          </a:p>
        </p:txBody>
      </p:sp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</a:t>
            </a:r>
            <a:r>
              <a:rPr lang="en-US" b="1" dirty="0"/>
              <a:t>inherited</a:t>
            </a:r>
            <a:r>
              <a:rPr lang="en-US" dirty="0"/>
              <a:t> in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overall loess smooth to the previous plot. </a:t>
            </a:r>
          </a:p>
          <a:p>
            <a:r>
              <a:rPr lang="en-US" dirty="0">
                <a:highlight>
                  <a:srgbClr val="FFFF00"/>
                </a:highlight>
              </a:rPr>
              <a:t>color=“black” </a:t>
            </a:r>
            <a:r>
              <a:rPr lang="en-US" dirty="0"/>
              <a:t>overrides the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>
                <a:highlight>
                  <a:srgbClr val="FFFF00"/>
                </a:highlight>
              </a:rPr>
              <a:t>(color=</a:t>
            </a:r>
            <a:r>
              <a:rPr lang="en-US" dirty="0" err="1">
                <a:highlight>
                  <a:srgbClr val="FFFF00"/>
                </a:highlight>
              </a:rPr>
              <a:t>cyl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</a:t>
            </a:r>
            <a:r>
              <a:rPr lang="en-US" sz="2000" dirty="0">
                <a:solidFill>
                  <a:srgbClr val="C00000"/>
                </a:solidFill>
              </a:rPr>
              <a:t>visual</a:t>
            </a:r>
            <a:r>
              <a:rPr lang="en-US" sz="2000" dirty="0"/>
              <a:t> values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 (</a:t>
            </a:r>
            <a:r>
              <a:rPr lang="es-ES" sz="2000" dirty="0" err="1"/>
              <a:t>currencies</a:t>
            </a:r>
            <a:r>
              <a:rPr lang="es-ES" sz="2000" dirty="0"/>
              <a:t>: $100, €2.50; percents: 2.5%, 50%, …)</a:t>
            </a:r>
            <a:endParaRPr lang="en-US" sz="2000" dirty="0"/>
          </a:p>
        </p:txBody>
      </p:sp>
      <p:pic>
        <p:nvPicPr>
          <p:cNvPr id="8" name="Picture 7" descr="A blue scale with black text&#10;&#10;Description automatically generated">
            <a:extLst>
              <a:ext uri="{FF2B5EF4-FFF2-40B4-BE49-F238E27FC236}">
                <a16:creationId xmlns:a16="http://schemas.microsoft.com/office/drawing/2014/main" id="{2C9274EF-1100-ECE8-45FC-3FDD126F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40" y="274638"/>
            <a:ext cx="623247" cy="7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Built-in </a:t>
            </a:r>
            <a:r>
              <a:rPr lang="en-US" sz="2000" dirty="0" err="1"/>
              <a:t>ggplot</a:t>
            </a:r>
            <a:r>
              <a:rPr lang="en-US" sz="2000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last_plot</a:t>
            </a:r>
            <a:r>
              <a:rPr lang="en-US" dirty="0">
                <a:latin typeface="Lucida Console" panose="020B0609040504020204" pitchFamily="49" charset="0"/>
              </a:rPr>
              <a:t>() +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4E046-1B15-051C-BBF3-91DDC102B38B}"/>
              </a:ext>
            </a:extLst>
          </p:cNvPr>
          <p:cNvSpPr txBox="1"/>
          <p:nvPr/>
        </p:nvSpPr>
        <p:spPr>
          <a:xfrm>
            <a:off x="2514600" y="553352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set </a:t>
            </a:r>
            <a:r>
              <a:rPr lang="en-CA" dirty="0" err="1">
                <a:latin typeface="Lucida Console" panose="020B0609040504020204" pitchFamily="49" charset="0"/>
              </a:rPr>
              <a:t>base_size</a:t>
            </a:r>
            <a:r>
              <a:rPr lang="en-CA" dirty="0">
                <a:latin typeface="Lucida Console" panose="020B0609040504020204" pitchFamily="49" charset="0"/>
              </a:rPr>
              <a:t> = </a:t>
            </a:r>
            <a:r>
              <a:rPr lang="en-CA" dirty="0"/>
              <a:t>here to control all text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9829F4-DCA2-8A5A-B7B5-12AA9C0E4259}"/>
              </a:ext>
            </a:extLst>
          </p:cNvPr>
          <p:cNvCxnSpPr/>
          <p:nvPr/>
        </p:nvCxnSpPr>
        <p:spPr>
          <a:xfrm flipH="1" flipV="1">
            <a:off x="3877200" y="5029200"/>
            <a:ext cx="31380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30041-762E-4B25-74D7-66BC72E8F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43F9-1B21-A087-A8D1-9A5F787A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6F2CF-FAA4-E9E2-6439-3025C7E3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F88F1-F22F-4F42-7135-88D08F42879A}"/>
              </a:ext>
            </a:extLst>
          </p:cNvPr>
          <p:cNvGrpSpPr/>
          <p:nvPr/>
        </p:nvGrpSpPr>
        <p:grpSpPr>
          <a:xfrm>
            <a:off x="488475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0EA0E8-FE16-803B-2ED2-78B04838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83AFFE-379A-773D-414E-BDD08FF71FCD}"/>
                </a:ext>
              </a:extLst>
            </p:cNvPr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A04F61-DB07-73E2-3C5B-1B49395845E8}"/>
              </a:ext>
            </a:extLst>
          </p:cNvPr>
          <p:cNvGrpSpPr/>
          <p:nvPr/>
        </p:nvGrpSpPr>
        <p:grpSpPr>
          <a:xfrm>
            <a:off x="457200" y="3979104"/>
            <a:ext cx="8383382" cy="1097280"/>
            <a:chOff x="455818" y="4038600"/>
            <a:chExt cx="8383382" cy="10972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29D522-2AC2-B250-FF78-B1258C528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CF0819-D0D6-C8F4-B1D6-31CA818BBCAC}"/>
                </a:ext>
              </a:extLst>
            </p:cNvPr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2F203B-AA64-F346-C587-7AAB54E20EE4}"/>
              </a:ext>
            </a:extLst>
          </p:cNvPr>
          <p:cNvGrpSpPr/>
          <p:nvPr/>
        </p:nvGrpSpPr>
        <p:grpSpPr>
          <a:xfrm>
            <a:off x="488475" y="2557760"/>
            <a:ext cx="8427534" cy="960120"/>
            <a:chOff x="411666" y="5283827"/>
            <a:chExt cx="8427534" cy="9601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9A43F3-0374-0922-191B-9865C8CE156F}"/>
                </a:ext>
              </a:extLst>
            </p:cNvPr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9F6884AD-077B-60C4-23FC-85444E08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DE7B9B-4467-0F09-3DB3-0923CB132663}"/>
              </a:ext>
            </a:extLst>
          </p:cNvPr>
          <p:cNvSpPr txBox="1"/>
          <p:nvPr/>
        </p:nvSpPr>
        <p:spPr>
          <a:xfrm>
            <a:off x="1461932" y="5311363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</a:t>
            </a:r>
            <a:r>
              <a:rPr lang="en-US" dirty="0" err="1"/>
              <a:t>Kabakoff</a:t>
            </a:r>
            <a:r>
              <a:rPr lang="en-US" dirty="0"/>
              <a:t>, </a:t>
            </a:r>
            <a:r>
              <a:rPr lang="en-CA" i="1" dirty="0"/>
              <a:t>Modern Data Visualization with R</a:t>
            </a:r>
          </a:p>
          <a:p>
            <a:r>
              <a:rPr lang="en-CA" sz="1200" dirty="0"/>
              <a:t>A comprehensive guide to creating data visualizations using R, mainly ggplot2, but also base R, and other tools</a:t>
            </a:r>
          </a:p>
          <a:p>
            <a:r>
              <a:rPr lang="pt-BR" sz="1200" dirty="0"/>
              <a:t>Online book: </a:t>
            </a:r>
            <a:r>
              <a:rPr lang="pt-BR" sz="1200" dirty="0">
                <a:hlinkClick r:id="rId10"/>
              </a:rPr>
              <a:t>https://rkabacoff.github.io/datavis/</a:t>
            </a:r>
            <a:r>
              <a:rPr lang="pt-BR" sz="1200" dirty="0"/>
              <a:t> </a:t>
            </a:r>
          </a:p>
          <a:p>
            <a:r>
              <a:rPr lang="pt-BR" sz="1200" dirty="0"/>
              <a:t>R code &amp; data: </a:t>
            </a:r>
            <a:r>
              <a:rPr lang="pt-BR" sz="1200" dirty="0">
                <a:hlinkClick r:id="rId11"/>
              </a:rPr>
              <a:t>https://github.com/rkabacoff/datavis_support</a:t>
            </a:r>
            <a:r>
              <a:rPr lang="pt-BR" sz="1200" dirty="0"/>
              <a:t> </a:t>
            </a:r>
          </a:p>
        </p:txBody>
      </p:sp>
      <p:pic>
        <p:nvPicPr>
          <p:cNvPr id="8" name="Picture 7" descr="A graph of data visualization with a purple background&#10;&#10;Description automatically generated">
            <a:extLst>
              <a:ext uri="{FF2B5EF4-FFF2-40B4-BE49-F238E27FC236}">
                <a16:creationId xmlns:a16="http://schemas.microsoft.com/office/drawing/2014/main" id="{C59DA0AB-0D2F-4B9E-5CC0-12318EF4466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9" y="5311363"/>
            <a:ext cx="735312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usually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use of </a:t>
            </a:r>
            <a:r>
              <a:rPr lang="en-US" dirty="0" err="1"/>
              <a:t>theme_classic</a:t>
            </a:r>
            <a:r>
              <a:rPr lang="en-US" dirty="0"/>
              <a:t>(), better axis labels and increased font size.</a:t>
            </a:r>
          </a:p>
          <a:p>
            <a:endParaRPr lang="en-US" dirty="0"/>
          </a:p>
          <a:p>
            <a:r>
              <a:rPr lang="en-US" dirty="0"/>
              <a:t>But this is still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/>
              <a:t>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>
                <a:highlight>
                  <a:srgbClr val="FFFF00"/>
                </a:highlight>
              </a:rPr>
              <a:t>label = </a:t>
            </a:r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</a:t>
            </a:r>
            <a:r>
              <a:rPr lang="en-US" dirty="0">
                <a:solidFill>
                  <a:srgbClr val="0070C0"/>
                </a:solidFill>
              </a:rPr>
              <a:t>selectively</a:t>
            </a:r>
            <a:r>
              <a:rPr lang="en-US" dirty="0"/>
              <a:t>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62200"/>
            <a:ext cx="6795655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names(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"data"        "layers"      "scales"      "mapping"     "theme"       "coordinates"</a:t>
            </a:r>
          </a:p>
          <a:p>
            <a:r>
              <a:rPr lang="en-US" dirty="0">
                <a:latin typeface="Arial Narrow" panose="020B0606020202030204" pitchFamily="34" charset="0"/>
              </a:rPr>
              <a:t>[7] "facet"       "</a:t>
            </a:r>
            <a:r>
              <a:rPr lang="en-US" dirty="0" err="1">
                <a:latin typeface="Arial Narrow" panose="020B0606020202030204" pitchFamily="34" charset="0"/>
              </a:rPr>
              <a:t>plot_env</a:t>
            </a:r>
            <a:r>
              <a:rPr lang="en-US" dirty="0">
                <a:latin typeface="Arial Narrow" panose="020B0606020202030204" pitchFamily="34" charset="0"/>
              </a:rPr>
              <a:t>"    "labels"     </a:t>
            </a:r>
          </a:p>
          <a:p>
            <a:r>
              <a:rPr lang="en-US" dirty="0">
                <a:latin typeface="Arial Narrow" panose="020B0606020202030204" pitchFamily="34" charset="0"/>
              </a:rPr>
              <a:t>&gt; class(</a:t>
            </a:r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[1] 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     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width=, dpi=</a:t>
            </a:r>
          </a:p>
          <a:p>
            <a:r>
              <a:rPr lang="en-US" sz="2800" dirty="0"/>
              <a:t>If you have a plot object: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FFFF00"/>
                </a:highlight>
              </a:rPr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</a:t>
            </a:r>
            <a:r>
              <a:rPr lang="en-US" sz="2400" dirty="0">
                <a:highlight>
                  <a:srgbClr val="FFFF00"/>
                </a:highlight>
              </a:rPr>
              <a:t>width=6, height=4</a:t>
            </a:r>
            <a:r>
              <a:rPr lang="en-US" sz="2400" dirty="0"/>
              <a:t>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jpg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pdf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</a:t>
            </a:r>
            <a:r>
              <a:rPr lang="en-US" dirty="0">
                <a:solidFill>
                  <a:srgbClr val="0070C0"/>
                </a:solidFill>
              </a:rPr>
              <a:t>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legend.position.inside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745A3-3505-4EA5-534C-E099843C1E50}"/>
              </a:ext>
            </a:extLst>
          </p:cNvPr>
          <p:cNvSpPr txBox="1"/>
          <p:nvPr/>
        </p:nvSpPr>
        <p:spPr>
          <a:xfrm>
            <a:off x="4648200" y="5726668"/>
            <a:ext cx="4038600" cy="861774"/>
          </a:xfrm>
          <a:custGeom>
            <a:avLst/>
            <a:gdLst>
              <a:gd name="connsiteX0" fmla="*/ 0 w 4038600"/>
              <a:gd name="connsiteY0" fmla="*/ 0 h 861774"/>
              <a:gd name="connsiteX1" fmla="*/ 536557 w 4038600"/>
              <a:gd name="connsiteY1" fmla="*/ 0 h 861774"/>
              <a:gd name="connsiteX2" fmla="*/ 992342 w 4038600"/>
              <a:gd name="connsiteY2" fmla="*/ 0 h 861774"/>
              <a:gd name="connsiteX3" fmla="*/ 1650057 w 4038600"/>
              <a:gd name="connsiteY3" fmla="*/ 0 h 861774"/>
              <a:gd name="connsiteX4" fmla="*/ 2186613 w 4038600"/>
              <a:gd name="connsiteY4" fmla="*/ 0 h 861774"/>
              <a:gd name="connsiteX5" fmla="*/ 2723170 w 4038600"/>
              <a:gd name="connsiteY5" fmla="*/ 0 h 861774"/>
              <a:gd name="connsiteX6" fmla="*/ 3380885 w 4038600"/>
              <a:gd name="connsiteY6" fmla="*/ 0 h 861774"/>
              <a:gd name="connsiteX7" fmla="*/ 4038600 w 4038600"/>
              <a:gd name="connsiteY7" fmla="*/ 0 h 861774"/>
              <a:gd name="connsiteX8" fmla="*/ 4038600 w 4038600"/>
              <a:gd name="connsiteY8" fmla="*/ 448122 h 861774"/>
              <a:gd name="connsiteX9" fmla="*/ 4038600 w 4038600"/>
              <a:gd name="connsiteY9" fmla="*/ 861774 h 861774"/>
              <a:gd name="connsiteX10" fmla="*/ 3542429 w 4038600"/>
              <a:gd name="connsiteY10" fmla="*/ 861774 h 861774"/>
              <a:gd name="connsiteX11" fmla="*/ 2965486 w 4038600"/>
              <a:gd name="connsiteY11" fmla="*/ 861774 h 861774"/>
              <a:gd name="connsiteX12" fmla="*/ 2428929 w 4038600"/>
              <a:gd name="connsiteY12" fmla="*/ 861774 h 861774"/>
              <a:gd name="connsiteX13" fmla="*/ 1771215 w 4038600"/>
              <a:gd name="connsiteY13" fmla="*/ 861774 h 861774"/>
              <a:gd name="connsiteX14" fmla="*/ 1113500 w 4038600"/>
              <a:gd name="connsiteY14" fmla="*/ 861774 h 861774"/>
              <a:gd name="connsiteX15" fmla="*/ 617329 w 4038600"/>
              <a:gd name="connsiteY15" fmla="*/ 861774 h 861774"/>
              <a:gd name="connsiteX16" fmla="*/ 0 w 4038600"/>
              <a:gd name="connsiteY16" fmla="*/ 861774 h 861774"/>
              <a:gd name="connsiteX17" fmla="*/ 0 w 4038600"/>
              <a:gd name="connsiteY17" fmla="*/ 413652 h 861774"/>
              <a:gd name="connsiteX18" fmla="*/ 0 w 4038600"/>
              <a:gd name="connsiteY18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38600" h="861774" extrusionOk="0">
                <a:moveTo>
                  <a:pt x="0" y="0"/>
                </a:moveTo>
                <a:cubicBezTo>
                  <a:pt x="192213" y="-32141"/>
                  <a:pt x="401981" y="34981"/>
                  <a:pt x="536557" y="0"/>
                </a:cubicBezTo>
                <a:cubicBezTo>
                  <a:pt x="671133" y="-34981"/>
                  <a:pt x="900001" y="52815"/>
                  <a:pt x="992342" y="0"/>
                </a:cubicBezTo>
                <a:cubicBezTo>
                  <a:pt x="1084684" y="-52815"/>
                  <a:pt x="1460266" y="46060"/>
                  <a:pt x="1650057" y="0"/>
                </a:cubicBezTo>
                <a:cubicBezTo>
                  <a:pt x="1839848" y="-46060"/>
                  <a:pt x="1929528" y="1617"/>
                  <a:pt x="2186613" y="0"/>
                </a:cubicBezTo>
                <a:cubicBezTo>
                  <a:pt x="2443698" y="-1617"/>
                  <a:pt x="2489817" y="54659"/>
                  <a:pt x="2723170" y="0"/>
                </a:cubicBezTo>
                <a:cubicBezTo>
                  <a:pt x="2956523" y="-54659"/>
                  <a:pt x="3135341" y="39417"/>
                  <a:pt x="3380885" y="0"/>
                </a:cubicBezTo>
                <a:cubicBezTo>
                  <a:pt x="3626429" y="-39417"/>
                  <a:pt x="3773067" y="32095"/>
                  <a:pt x="4038600" y="0"/>
                </a:cubicBezTo>
                <a:cubicBezTo>
                  <a:pt x="4079969" y="117273"/>
                  <a:pt x="4035848" y="281491"/>
                  <a:pt x="4038600" y="448122"/>
                </a:cubicBezTo>
                <a:cubicBezTo>
                  <a:pt x="4041352" y="614753"/>
                  <a:pt x="4002144" y="773318"/>
                  <a:pt x="4038600" y="861774"/>
                </a:cubicBezTo>
                <a:cubicBezTo>
                  <a:pt x="3854577" y="893382"/>
                  <a:pt x="3739265" y="848239"/>
                  <a:pt x="3542429" y="861774"/>
                </a:cubicBezTo>
                <a:cubicBezTo>
                  <a:pt x="3345593" y="875309"/>
                  <a:pt x="3134182" y="856457"/>
                  <a:pt x="2965486" y="861774"/>
                </a:cubicBezTo>
                <a:cubicBezTo>
                  <a:pt x="2796790" y="867091"/>
                  <a:pt x="2660643" y="801751"/>
                  <a:pt x="2428929" y="861774"/>
                </a:cubicBezTo>
                <a:cubicBezTo>
                  <a:pt x="2197215" y="921797"/>
                  <a:pt x="2080036" y="789732"/>
                  <a:pt x="1771215" y="861774"/>
                </a:cubicBezTo>
                <a:cubicBezTo>
                  <a:pt x="1462394" y="933816"/>
                  <a:pt x="1245765" y="787654"/>
                  <a:pt x="1113500" y="861774"/>
                </a:cubicBezTo>
                <a:cubicBezTo>
                  <a:pt x="981236" y="935894"/>
                  <a:pt x="759948" y="852795"/>
                  <a:pt x="617329" y="861774"/>
                </a:cubicBezTo>
                <a:cubicBezTo>
                  <a:pt x="474710" y="870753"/>
                  <a:pt x="228503" y="831950"/>
                  <a:pt x="0" y="861774"/>
                </a:cubicBezTo>
                <a:cubicBezTo>
                  <a:pt x="-52049" y="678546"/>
                  <a:pt x="40731" y="547851"/>
                  <a:pt x="0" y="413652"/>
                </a:cubicBezTo>
                <a:cubicBezTo>
                  <a:pt x="-40731" y="279453"/>
                  <a:pt x="4542" y="14574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/>
              <a:t>NB: This just changed in ggplot2 3.5.0</a:t>
            </a:r>
          </a:p>
          <a:p>
            <a:r>
              <a:rPr lang="en-CA" sz="1600" dirty="0"/>
              <a:t>Now: </a:t>
            </a:r>
            <a:r>
              <a:rPr lang="en-CA" sz="1600" dirty="0" err="1">
                <a:highlight>
                  <a:srgbClr val="FFFF00"/>
                </a:highlight>
              </a:rPr>
              <a:t>legend.position</a:t>
            </a:r>
            <a:r>
              <a:rPr lang="en-CA" sz="1600" dirty="0">
                <a:highlight>
                  <a:srgbClr val="FFFF00"/>
                </a:highlight>
              </a:rPr>
              <a:t> = “inside”,</a:t>
            </a:r>
          </a:p>
          <a:p>
            <a:r>
              <a:rPr lang="en-CA" sz="1600" dirty="0">
                <a:highlight>
                  <a:srgbClr val="FFFF00"/>
                </a:highlight>
              </a:rPr>
              <a:t>   </a:t>
            </a:r>
            <a:r>
              <a:rPr lang="en-CA" sz="1600" dirty="0" err="1">
                <a:highlight>
                  <a:srgbClr val="FFFF00"/>
                </a:highlight>
              </a:rPr>
              <a:t>legend.position.inside</a:t>
            </a:r>
            <a:r>
              <a:rPr lang="en-CA" sz="1600" dirty="0">
                <a:highlight>
                  <a:srgbClr val="FFFF00"/>
                </a:highlight>
              </a:rPr>
              <a:t>=c(0.85, 0.75)</a:t>
            </a:r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1FDA2-BB37-48E0-BE61-558A10FF20DB}"/>
              </a:ext>
            </a:extLst>
          </p:cNvPr>
          <p:cNvSpPr/>
          <p:nvPr/>
        </p:nvSpPr>
        <p:spPr>
          <a:xfrm>
            <a:off x="0" y="2286000"/>
            <a:ext cx="1371600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A0C2A-C182-434D-9FDA-E64A0995F95E}"/>
              </a:ext>
            </a:extLst>
          </p:cNvPr>
          <p:cNvCxnSpPr/>
          <p:nvPr/>
        </p:nvCxnSpPr>
        <p:spPr>
          <a:xfrm>
            <a:off x="990600" y="3468328"/>
            <a:ext cx="762000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808B64E-F581-463C-BA74-48AD018C75B5}"/>
              </a:ext>
            </a:extLst>
          </p:cNvPr>
          <p:cNvSpPr/>
          <p:nvPr/>
        </p:nvSpPr>
        <p:spPr>
          <a:xfrm>
            <a:off x="7543800" y="2057400"/>
            <a:ext cx="1600200" cy="2514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5E07F-EF8A-409B-B3D1-6915FE2D44D5}"/>
              </a:ext>
            </a:extLst>
          </p:cNvPr>
          <p:cNvCxnSpPr/>
          <p:nvPr/>
        </p:nvCxnSpPr>
        <p:spPr>
          <a:xfrm flipH="1">
            <a:off x="7239000" y="2971800"/>
            <a:ext cx="6858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all text.</a:t>
            </a:r>
          </a:p>
          <a:p>
            <a:endParaRPr lang="en-US" dirty="0"/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2045108"/>
            <a:ext cx="82296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theme_ugly</a:t>
            </a:r>
            <a:r>
              <a:rPr lang="en-US" sz="1600" dirty="0"/>
              <a:t> 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3050159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362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69171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514600"/>
            <a:ext cx="1066800" cy="322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2192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all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719C-48D0-4A1F-E50B-3AF2A5AC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Gimme </a:t>
            </a:r>
            <a:r>
              <a:rPr lang="en-CA" dirty="0">
                <a:latin typeface="Baguet Scrip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nicer</a:t>
            </a:r>
            <a:r>
              <a:rPr lang="en-CA" dirty="0"/>
              <a:t> </a:t>
            </a:r>
            <a:r>
              <a:rPr lang="en-CA" dirty="0">
                <a:latin typeface="Algerian" panose="04020705040A02060702" pitchFamily="82" charset="0"/>
              </a:rPr>
              <a:t>fonts</a:t>
            </a:r>
            <a:r>
              <a:rPr lang="en-CA" dirty="0"/>
              <a:t>, please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D08DF-5469-9EC9-894F-33829DA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oup of black and white text&#10;&#10;Description automatically generated">
            <a:extLst>
              <a:ext uri="{FF2B5EF4-FFF2-40B4-BE49-F238E27FC236}">
                <a16:creationId xmlns:a16="http://schemas.microsoft.com/office/drawing/2014/main" id="{7BB55163-09FF-3ABD-65D5-166CF853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14" y="1974105"/>
            <a:ext cx="4234986" cy="358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0774E-FF31-86E0-ACF6-D40B0C8F01B9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R has access to a limited number of font families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67EE0-5F45-28D0-0A7D-30A14E84E43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196063"/>
              </p:ext>
            </p:extLst>
          </p:nvPr>
        </p:nvGraphicFramePr>
        <p:xfrm>
          <a:off x="533401" y="2210774"/>
          <a:ext cx="4038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62896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24362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Font (Win)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6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New Roman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ym typeface="Symbol" panose="05050102010706020507" pitchFamily="18" charset="2"/>
                        </a:rPr>
                        <a:t></a:t>
                      </a:r>
                      <a:r>
                        <a:rPr lang="el-GR" dirty="0">
                          <a:sym typeface="Symbol" panose="05050102010706020507" pitchFamily="18" charset="2"/>
                        </a:rPr>
                        <a:t>λ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16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D3DD0A-FCD6-2026-C153-5A6D30D06A69}"/>
              </a:ext>
            </a:extLst>
          </p:cNvPr>
          <p:cNvSpPr txBox="1"/>
          <p:nvPr/>
        </p:nvSpPr>
        <p:spPr>
          <a:xfrm>
            <a:off x="533401" y="4267200"/>
            <a:ext cx="403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can be rendered in plain face, </a:t>
            </a:r>
            <a:r>
              <a:rPr lang="en-CA" b="1" dirty="0"/>
              <a:t>bold</a:t>
            </a:r>
            <a:r>
              <a:rPr lang="en-CA" dirty="0"/>
              <a:t>, </a:t>
            </a:r>
            <a:r>
              <a:rPr lang="en-CA" i="1" dirty="0"/>
              <a:t>italic</a:t>
            </a:r>
            <a:r>
              <a:rPr lang="en-CA" dirty="0"/>
              <a:t>, or </a:t>
            </a:r>
            <a:r>
              <a:rPr lang="en-CA" b="1" i="1" dirty="0"/>
              <a:t>bold italic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9A5A-1804-BEF4-1140-4AF247DE8E44}"/>
              </a:ext>
            </a:extLst>
          </p:cNvPr>
          <p:cNvSpPr txBox="1"/>
          <p:nvPr/>
        </p:nvSpPr>
        <p:spPr>
          <a:xfrm>
            <a:off x="4876800" y="1295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fonts has ~1600 font families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FCB7-D597-46A1-D82D-15A6175B0B6B}"/>
              </a:ext>
            </a:extLst>
          </p:cNvPr>
          <p:cNvSpPr txBox="1"/>
          <p:nvPr/>
        </p:nvSpPr>
        <p:spPr>
          <a:xfrm>
            <a:off x="533400" y="5791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 is among the easiest for using custom fonts</a:t>
            </a:r>
          </a:p>
          <a:p>
            <a:r>
              <a:rPr lang="en-CA" dirty="0">
                <a:hlinkClick r:id="rId3"/>
              </a:rPr>
              <a:t>https://cran.rstudio.com/web/packages/showtext/vignettes/introduction.html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9AAA-64CE-6300-1FFA-085AF43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font manipulations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08E77-6C2D-4883-A5AC-EDDF82C7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A37E-2A58-F5A2-EEB0-870DE8ED2CE3}"/>
              </a:ext>
            </a:extLst>
          </p:cNvPr>
          <p:cNvSpPr txBox="1"/>
          <p:nvPr/>
        </p:nvSpPr>
        <p:spPr>
          <a:xfrm>
            <a:off x="457200" y="106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simple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9CED-D00F-742F-5BDE-5BF5EE652F0C}"/>
              </a:ext>
            </a:extLst>
          </p:cNvPr>
          <p:cNvSpPr txBox="1"/>
          <p:nvPr/>
        </p:nvSpPr>
        <p:spPr>
          <a:xfrm>
            <a:off x="533400" y="1447800"/>
            <a:ext cx="4114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theme_set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theme_gray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base_size</a:t>
            </a:r>
            <a:r>
              <a:rPr lang="en-CA" sz="1400" dirty="0">
                <a:latin typeface="Arial Narrow" panose="020B0606020202030204" pitchFamily="34" charset="0"/>
              </a:rPr>
              <a:t> = 14))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r>
              <a:rPr lang="en-CA" sz="1400" dirty="0">
                <a:latin typeface="Arial Narrow" panose="020B0606020202030204" pitchFamily="34" charset="0"/>
              </a:rPr>
              <a:t> &lt;- </a:t>
            </a:r>
            <a:r>
              <a:rPr lang="en-CA" sz="1400" dirty="0" err="1">
                <a:latin typeface="Arial Narrow" panose="020B0606020202030204" pitchFamily="34" charset="0"/>
              </a:rPr>
              <a:t>ggplot</a:t>
            </a:r>
            <a:r>
              <a:rPr lang="en-CA" sz="1400" dirty="0">
                <a:latin typeface="Arial Narrow" panose="020B0606020202030204" pitchFamily="34" charset="0"/>
              </a:rPr>
              <a:t>(data = economics, </a:t>
            </a:r>
            <a:r>
              <a:rPr lang="en-CA" sz="1400" dirty="0" err="1">
                <a:latin typeface="Arial Narrow" panose="020B0606020202030204" pitchFamily="34" charset="0"/>
              </a:rPr>
              <a:t>aes</a:t>
            </a:r>
            <a:r>
              <a:rPr lang="en-CA" sz="1400" dirty="0">
                <a:latin typeface="Arial Narrow" panose="020B0606020202030204" pitchFamily="34" charset="0"/>
              </a:rPr>
              <a:t>(date, pop))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</a:t>
            </a:r>
            <a:r>
              <a:rPr lang="en-CA" sz="1400" dirty="0" err="1">
                <a:latin typeface="Arial Narrow" panose="020B0606020202030204" pitchFamily="34" charset="0"/>
              </a:rPr>
              <a:t>geom_line</a:t>
            </a:r>
            <a:r>
              <a:rPr lang="en-CA" sz="1400" dirty="0">
                <a:latin typeface="Arial Narrow" panose="020B0606020202030204" pitchFamily="34" charset="0"/>
              </a:rPr>
              <a:t>(linewidth = 1.3)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labs(title = "Total US population over time",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subtitle = "Population in thousands",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x = "Date",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y = "Total population (in thousands)")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81841-9BBA-6985-B5BE-876026E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295400"/>
            <a:ext cx="3010649" cy="27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4E8F5-F06E-57B1-274D-FE3B83B19421}"/>
              </a:ext>
            </a:extLst>
          </p:cNvPr>
          <p:cNvSpPr txBox="1"/>
          <p:nvPr/>
        </p:nvSpPr>
        <p:spPr>
          <a:xfrm>
            <a:off x="533400" y="4038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change </a:t>
            </a:r>
            <a:r>
              <a:rPr lang="en-CA" b="1" dirty="0">
                <a:solidFill>
                  <a:srgbClr val="0070C0"/>
                </a:solidFill>
              </a:rPr>
              <a:t>all</a:t>
            </a:r>
            <a:r>
              <a:rPr lang="en-CA" dirty="0"/>
              <a:t> text in the figure to </a:t>
            </a:r>
            <a:r>
              <a:rPr lang="en-CA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CA" dirty="0">
                <a:solidFill>
                  <a:srgbClr val="0070C0"/>
                </a:solidFill>
              </a:rPr>
              <a:t>, </a:t>
            </a:r>
            <a:r>
              <a:rPr lang="en-CA" dirty="0"/>
              <a:t>update the </a:t>
            </a:r>
            <a:r>
              <a:rPr lang="en-CA" dirty="0">
                <a:highlight>
                  <a:srgbClr val="FFFF00"/>
                </a:highlight>
              </a:rPr>
              <a:t>text</a:t>
            </a:r>
            <a:r>
              <a:rPr lang="en-CA" dirty="0"/>
              <a:t> option of the 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84990-EF23-7AF6-D051-B4C9BAE08167}"/>
              </a:ext>
            </a:extLst>
          </p:cNvPr>
          <p:cNvSpPr txBox="1"/>
          <p:nvPr/>
        </p:nvSpPr>
        <p:spPr>
          <a:xfrm>
            <a:off x="609600" y="4800600"/>
            <a:ext cx="4038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base_fig</a:t>
            </a:r>
            <a:r>
              <a:rPr lang="en-CA" sz="1600" dirty="0">
                <a:latin typeface="Arial Narrow" panose="020B0606020202030204" pitchFamily="34" charset="0"/>
              </a:rPr>
              <a:t> +  </a:t>
            </a:r>
          </a:p>
          <a:p>
            <a:r>
              <a:rPr lang="en-CA" sz="1600" dirty="0">
                <a:latin typeface="Arial Narrow" panose="020B0606020202030204" pitchFamily="34" charset="0"/>
              </a:rPr>
              <a:t>     theme(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</a:t>
            </a:r>
            <a:r>
              <a:rPr lang="en-CA" sz="1600" dirty="0">
                <a:latin typeface="Arial Narrow" panose="020B0606020202030204" pitchFamily="34" charset="0"/>
              </a:rPr>
              <a:t>= </a:t>
            </a:r>
            <a:r>
              <a:rPr lang="en-CA" sz="1600" dirty="0" err="1">
                <a:latin typeface="Arial Narrow" panose="020B0606020202030204" pitchFamily="34" charset="0"/>
              </a:rPr>
              <a:t>element_text</a:t>
            </a:r>
            <a:r>
              <a:rPr lang="en-CA" sz="1600" dirty="0">
                <a:latin typeface="Arial Narrow" panose="020B0606020202030204" pitchFamily="34" charset="0"/>
              </a:rPr>
              <a:t>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family = "serif"))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8E63F-B1BC-8F31-023F-D52F2E2A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20" y="4015464"/>
            <a:ext cx="2997912" cy="27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5645C7-312B-0905-D0E7-CDDF9C25488C}"/>
              </a:ext>
            </a:extLst>
          </p:cNvPr>
          <p:cNvSpPr txBox="1"/>
          <p:nvPr/>
        </p:nvSpPr>
        <p:spPr>
          <a:xfrm>
            <a:off x="609600" y="5715000"/>
            <a:ext cx="437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can also change fonts for any component, e.g., </a:t>
            </a:r>
            <a:r>
              <a:rPr lang="en-CA" dirty="0" err="1"/>
              <a:t>plot.title</a:t>
            </a:r>
            <a:r>
              <a:rPr lang="en-CA" dirty="0"/>
              <a:t>, </a:t>
            </a:r>
            <a:r>
              <a:rPr lang="en-CA" dirty="0" err="1"/>
              <a:t>axis.title</a:t>
            </a:r>
            <a:r>
              <a:rPr lang="en-CA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352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8A75-B2CB-E077-716E-EB437850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8AC7-A9A9-7484-DBE5-93E1A77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BDBB-72F9-6747-B536-EF0B870D5287}"/>
              </a:ext>
            </a:extLst>
          </p:cNvPr>
          <p:cNvSpPr txBox="1"/>
          <p:nvPr/>
        </p:nvSpPr>
        <p:spPr>
          <a:xfrm>
            <a:off x="457200" y="1600200"/>
            <a:ext cx="4495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</a:t>
            </a:r>
            <a:r>
              <a:rPr lang="en-CA" sz="1400" dirty="0" err="1"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Load some </a:t>
            </a:r>
            <a:r>
              <a:rPr lang="en-CA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Google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fonts (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#   </a:t>
            </a:r>
            <a:r>
              <a:rPr lang="en-CA" sz="1400" dirty="0" err="1">
                <a:latin typeface="Arial Narrow" panose="020B0606020202030204" pitchFamily="34" charset="0"/>
              </a:rPr>
              <a:t>args</a:t>
            </a:r>
            <a:r>
              <a:rPr lang="en-CA" sz="1400" dirty="0">
                <a:latin typeface="Arial Narrow" panose="020B0606020202030204" pitchFamily="34" charset="0"/>
              </a:rPr>
              <a:t>: Google name, R name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Gochi</a:t>
            </a:r>
            <a:r>
              <a:rPr lang="en-CA" sz="1400" dirty="0">
                <a:latin typeface="Arial Narrow" panose="020B0606020202030204" pitchFamily="34" charset="0"/>
              </a:rPr>
              <a:t> Hand",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</a:t>
            </a:r>
            <a:r>
              <a:rPr lang="en-CA" sz="14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gochi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Schoolbell</a:t>
            </a:r>
            <a:r>
              <a:rPr lang="en-CA" sz="1400" dirty="0">
                <a:latin typeface="Arial Narrow" panose="020B0606020202030204" pitchFamily="34" charset="0"/>
              </a:rPr>
              <a:t>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"bell")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Automatically use </a:t>
            </a:r>
            <a:r>
              <a:rPr lang="en-CA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to render text</a:t>
            </a:r>
          </a:p>
          <a:p>
            <a:r>
              <a:rPr lang="en-CA" sz="14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showtext_auto</a:t>
            </a:r>
            <a:r>
              <a:rPr lang="en-CA" sz="14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  <a:p>
            <a:endParaRPr lang="en-CA" sz="1400" dirty="0"/>
          </a:p>
        </p:txBody>
      </p:sp>
      <p:pic>
        <p:nvPicPr>
          <p:cNvPr id="7" name="Picture 6" descr="A graph of normal random numbers&#10;&#10;Description automatically generated">
            <a:extLst>
              <a:ext uri="{FF2B5EF4-FFF2-40B4-BE49-F238E27FC236}">
                <a16:creationId xmlns:a16="http://schemas.microsoft.com/office/drawing/2014/main" id="{12416C3E-D5A8-FACB-D5F5-8BDC068B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41679"/>
            <a:ext cx="3962846" cy="2830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FE62A-1A33-3E72-DE81-67A1424E42AA}"/>
              </a:ext>
            </a:extLst>
          </p:cNvPr>
          <p:cNvSpPr txBox="1"/>
          <p:nvPr/>
        </p:nvSpPr>
        <p:spPr>
          <a:xfrm>
            <a:off x="457200" y="119687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Setup: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A2BF5-F335-036A-804F-91DBBABF8D4C}"/>
              </a:ext>
            </a:extLst>
          </p:cNvPr>
          <p:cNvGrpSpPr/>
          <p:nvPr/>
        </p:nvGrpSpPr>
        <p:grpSpPr>
          <a:xfrm>
            <a:off x="457200" y="3745468"/>
            <a:ext cx="4495800" cy="2731532"/>
            <a:chOff x="457200" y="3745468"/>
            <a:chExt cx="4495800" cy="27315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79912-349F-FFC1-A71D-5D8DF205769A}"/>
                </a:ext>
              </a:extLst>
            </p:cNvPr>
            <p:cNvSpPr txBox="1"/>
            <p:nvPr/>
          </p:nvSpPr>
          <p:spPr>
            <a:xfrm>
              <a:off x="459509" y="4168676"/>
              <a:ext cx="4493491" cy="23083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 err="1"/>
                <a:t>set.seed</a:t>
              </a:r>
              <a:r>
                <a:rPr lang="en-CA" sz="1600" dirty="0"/>
                <a:t>(123)</a:t>
              </a:r>
            </a:p>
            <a:p>
              <a:r>
                <a:rPr lang="en-CA" sz="1600" dirty="0"/>
                <a:t>hist(</a:t>
              </a:r>
              <a:r>
                <a:rPr lang="en-CA" sz="1600" dirty="0" err="1"/>
                <a:t>rnorm</a:t>
              </a:r>
              <a:r>
                <a:rPr lang="en-CA" sz="1600" dirty="0"/>
                <a:t>(1000), breaks = 30, </a:t>
              </a:r>
            </a:p>
            <a:p>
              <a:r>
                <a:rPr lang="en-CA" sz="1600" dirty="0"/>
                <a:t>    col = "</a:t>
              </a:r>
              <a:r>
                <a:rPr lang="en-CA" sz="1600" dirty="0" err="1"/>
                <a:t>steelblue</a:t>
              </a:r>
              <a:r>
                <a:rPr lang="en-CA" sz="1600" dirty="0"/>
                <a:t>", border = "white",</a:t>
              </a:r>
            </a:p>
            <a:p>
              <a:r>
                <a:rPr lang="en-CA" sz="1600" dirty="0"/>
                <a:t>    main = "", </a:t>
              </a:r>
              <a:r>
                <a:rPr lang="en-CA" sz="1600" dirty="0" err="1"/>
                <a:t>xlab</a:t>
              </a:r>
              <a:r>
                <a:rPr lang="en-CA" sz="1600" dirty="0"/>
                <a:t> = "", </a:t>
              </a:r>
              <a:r>
                <a:rPr lang="en-CA" sz="1600" dirty="0" err="1"/>
                <a:t>ylab</a:t>
              </a:r>
              <a:r>
                <a:rPr lang="en-CA" sz="1600" dirty="0"/>
                <a:t> = "")</a:t>
              </a:r>
            </a:p>
            <a:p>
              <a:r>
                <a:rPr lang="en-CA" sz="1600" dirty="0"/>
                <a:t>title("Histogram of Normal Random Numbers",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cex.main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title(</a:t>
              </a:r>
              <a:r>
                <a:rPr lang="en-CA" sz="1600" dirty="0" err="1"/>
                <a:t>ylab</a:t>
              </a:r>
              <a:r>
                <a:rPr lang="en-CA" sz="1600" dirty="0"/>
                <a:t> = "Frequency",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</a:t>
              </a:r>
              <a:r>
                <a:rPr lang="en-CA" sz="1600" dirty="0" err="1">
                  <a:highlight>
                    <a:srgbClr val="FFFF00"/>
                  </a:highlight>
                </a:rPr>
                <a:t>gochi</a:t>
              </a:r>
              <a:r>
                <a:rPr lang="en-CA" sz="1600" dirty="0">
                  <a:highlight>
                    <a:srgbClr val="FFFF00"/>
                  </a:highlight>
                </a:rPr>
                <a:t>", </a:t>
              </a:r>
              <a:r>
                <a:rPr lang="en-CA" sz="1600" dirty="0" err="1"/>
                <a:t>cex.lab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text(2, 70, "N = 1000",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</a:t>
              </a:r>
              <a:r>
                <a:rPr lang="en-CA" sz="1600" dirty="0"/>
                <a:t> = 2.5)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C26C88-B94C-7690-F8A4-C80A0AC85DB5}"/>
                </a:ext>
              </a:extLst>
            </p:cNvPr>
            <p:cNvSpPr txBox="1"/>
            <p:nvPr/>
          </p:nvSpPr>
          <p:spPr>
            <a:xfrm>
              <a:off x="457200" y="3745468"/>
              <a:ext cx="3962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Use in a histogram (base R):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515D5-4DCE-5D69-F946-2F1513A79462}"/>
              </a:ext>
            </a:extLst>
          </p:cNvPr>
          <p:cNvGrpSpPr/>
          <p:nvPr/>
        </p:nvGrpSpPr>
        <p:grpSpPr>
          <a:xfrm>
            <a:off x="5257800" y="1295400"/>
            <a:ext cx="3350491" cy="1981200"/>
            <a:chOff x="5257800" y="1295400"/>
            <a:chExt cx="3350491" cy="1981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0C4909-4C5A-FEBA-8310-A5DB41C022FA}"/>
                </a:ext>
              </a:extLst>
            </p:cNvPr>
            <p:cNvSpPr txBox="1"/>
            <p:nvPr/>
          </p:nvSpPr>
          <p:spPr>
            <a:xfrm>
              <a:off x="5257800" y="1295400"/>
              <a:ext cx="33504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Fonts are actually registered with the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sysfonts</a:t>
              </a:r>
              <a:r>
                <a:rPr lang="en-CA" dirty="0"/>
                <a:t> package</a:t>
              </a:r>
            </a:p>
            <a:p>
              <a:endParaRPr lang="en-CA" dirty="0"/>
            </a:p>
            <a:p>
              <a:r>
                <a:rPr lang="en-CA" dirty="0"/>
                <a:t>Any local font can be registered with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font_add</a:t>
              </a:r>
              <a:r>
                <a:rPr lang="en-CA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418D8D-037C-C715-4313-68B83BB3AA3B}"/>
                </a:ext>
              </a:extLst>
            </p:cNvPr>
            <p:cNvSpPr txBox="1"/>
            <p:nvPr/>
          </p:nvSpPr>
          <p:spPr>
            <a:xfrm>
              <a:off x="5257800" y="2907268"/>
              <a:ext cx="3350491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font_add</a:t>
              </a:r>
              <a:r>
                <a:rPr lang="en-CA" dirty="0"/>
                <a:t>(“Times New Roman”)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1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D146-0077-FC1F-5583-EEE86345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E5CEC-14B5-4315-7BD1-EBF98945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F2AF-E0AA-F9D0-AAA6-1CD50331E27B}"/>
              </a:ext>
            </a:extLst>
          </p:cNvPr>
          <p:cNvSpPr txBox="1"/>
          <p:nvPr/>
        </p:nvSpPr>
        <p:spPr>
          <a:xfrm>
            <a:off x="381000" y="1143000"/>
            <a:ext cx="4495800" cy="48320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library(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); library(glue)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('Lora', 'lora’)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('Lobster', 'lobster’)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('Anton',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('Fira Sans',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('Syne Mono', 'syne’)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# Enable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font rendering!</a:t>
            </a:r>
          </a:p>
          <a:p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showtext_auto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()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&lt;-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family = c('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'lora', 'lobster',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'syne'),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x = 0,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y = seq(.9, .1,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length.out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5),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label = glue('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{family}. What a font!'))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|&gt;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ggplot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aes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(x, y, label = label))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geom_text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family = </a:t>
            </a:r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tib$family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                     size = 12,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hjust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0, col = 'dodgerblue4')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coord_cartesian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xlim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ylim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theme_void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theme(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plot.background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element_rect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(fill = grey(.90)))</a:t>
            </a:r>
          </a:p>
        </p:txBody>
      </p:sp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FB306236-C54D-5475-52E9-32B7851F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19" y="2819400"/>
            <a:ext cx="3944081" cy="243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3A645-AD03-B107-AE5B-3337BF42D9E2}"/>
              </a:ext>
            </a:extLst>
          </p:cNvPr>
          <p:cNvSpPr txBox="1"/>
          <p:nvPr/>
        </p:nvSpPr>
        <p:spPr>
          <a:xfrm>
            <a:off x="381000" y="6321623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Example from: </a:t>
            </a:r>
            <a:r>
              <a:rPr lang="en-CA" sz="1400" dirty="0">
                <a:hlinkClick r:id="rId3"/>
              </a:rPr>
              <a:t>https://albert-rapp.de/posts/ggplot2-tips/08_fonts_and_icons/08_fonts_and_icons.html</a:t>
            </a:r>
            <a:r>
              <a:rPr lang="en-CA" sz="1400" dirty="0"/>
              <a:t>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ED7BA8A-C58D-378F-2C34-CAB5D196BA35}"/>
              </a:ext>
            </a:extLst>
          </p:cNvPr>
          <p:cNvSpPr/>
          <p:nvPr/>
        </p:nvSpPr>
        <p:spPr>
          <a:xfrm>
            <a:off x="4038600" y="1219200"/>
            <a:ext cx="381000" cy="1524000"/>
          </a:xfrm>
          <a:prstGeom prst="rightBrace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34D3F-3082-6612-6724-D881809304C9}"/>
              </a:ext>
            </a:extLst>
          </p:cNvPr>
          <p:cNvSpPr txBox="1"/>
          <p:nvPr/>
        </p:nvSpPr>
        <p:spPr>
          <a:xfrm>
            <a:off x="4572000" y="181443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a bunch of fonts</a:t>
            </a:r>
          </a:p>
        </p:txBody>
      </p:sp>
    </p:spTree>
    <p:extLst>
      <p:ext uri="{BB962C8B-B14F-4D97-AF65-F5344CB8AC3E}">
        <p14:creationId xmlns:p14="http://schemas.microsoft.com/office/powerpoint/2010/main" val="304257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Algerian" panose="04020705040A02060702" pitchFamily="82" charset="0"/>
              </a:rPr>
              <a:t>NICE</a:t>
            </a:r>
            <a:r>
              <a:rPr lang="en-US" dirty="0"/>
              <a:t> </a:t>
            </a:r>
            <a:r>
              <a:rPr lang="en-US" dirty="0">
                <a:latin typeface="Bauhaus 93" panose="04030905020B02020C02" pitchFamily="82" charset="0"/>
              </a:rPr>
              <a:t>fonts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Guerry’s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76ED-66B4-4363-89B4-9FF6DE8B5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48000"/>
            <a:ext cx="2117143" cy="172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09F3F-B4E0-4741-8D7B-A321014A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61188"/>
            <a:ext cx="464860" cy="9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6A8BD-CC0C-47E7-A22E-724D1883C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12" y="1476429"/>
            <a:ext cx="464860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5C7D-9A18-4CDE-8DC8-E08F1B9B0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950" y="1470825"/>
            <a:ext cx="506622" cy="9468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56143B0-E757-4408-8E2B-95BA0F93A4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488268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65B-1DB6-3DBF-8F6A-229C6D5F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Re-visioning old masters in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62348-B35C-D474-B1E4-BD7EAC8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the growth of exporting goods&#10;&#10;Description automatically generated with medium confidence">
            <a:extLst>
              <a:ext uri="{FF2B5EF4-FFF2-40B4-BE49-F238E27FC236}">
                <a16:creationId xmlns:a16="http://schemas.microsoft.com/office/drawing/2014/main" id="{3662B4DC-9F44-35F5-C05D-4601B625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6" y="2021665"/>
            <a:ext cx="7161807" cy="45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34E4B-A8A1-DB98-AE62-A7B208EAFF44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Playfair used charts of imports and exports from England to its trading partners to ask “How are we doing”?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78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</a:t>
            </a:r>
            <a:r>
              <a:rPr lang="en-US" dirty="0" err="1"/>
              <a:t>Playfair</a:t>
            </a:r>
            <a:r>
              <a:rPr lang="en-US" dirty="0"/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AB4C-0E6B-B59F-41D1-24EDF932759D}"/>
              </a:ext>
            </a:extLst>
          </p:cNvPr>
          <p:cNvSpPr txBox="1"/>
          <p:nvPr/>
        </p:nvSpPr>
        <p:spPr>
          <a:xfrm>
            <a:off x="685800" y="6309885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Code for this example: </a:t>
            </a:r>
            <a:r>
              <a:rPr lang="en-CA" sz="1400" dirty="0">
                <a:hlinkClick r:id="rId3"/>
              </a:rPr>
              <a:t>https://friendly.github.io/6135/R/playfair-east-indies.R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1"/>
            <a:ext cx="1770667" cy="1441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788953" cy="1456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linewidth=2)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linewidth=2)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600"/>
            <a:ext cx="1798095" cy="1453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That looks pretty good.  Add some text labels using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balance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linewidth=2)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1987446"/>
            <a:ext cx="1981200" cy="122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7683"/>
            <a:ext cx="1981200" cy="122409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5" y="1917787"/>
            <a:ext cx="2952774" cy="1824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5"/>
            <a:ext cx="2596082" cy="1604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9412" y="216925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 (inside)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7696200" y="2523832"/>
            <a:ext cx="228600" cy="5241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for this example: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Ideas and the syntax of ggplot2 help to think of graphs in a new and more general way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US" sz="2400" dirty="0"/>
              <a:t>pleasing plots, taking care of many fiddly details (legends, axes, colors, …)</a:t>
            </a:r>
          </a:p>
          <a:p>
            <a:pPr lvl="1"/>
            <a:r>
              <a:rPr lang="en-US" sz="2400" dirty="0"/>
              <a:t>Built on the “grid” graphics system: consistency</a:t>
            </a:r>
          </a:p>
          <a:p>
            <a:pPr lvl="1"/>
            <a:r>
              <a:rPr lang="en-US" sz="2400" dirty="0"/>
              <a:t>Open software, with a large number of gg_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308866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 (but inside!)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77640"/>
            <a:ext cx="3584455" cy="256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2766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sur moi, mon ami!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3378368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dirty="0" err="1"/>
              <a:t>theme_Guerry</a:t>
            </a:r>
            <a:r>
              <a:rPr lang="en-US" dirty="0"/>
              <a:t>() to do many of these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need to make axis labels larger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[,1:2], </a:t>
            </a:r>
            <a:r>
              <a:rPr lang="en-US" sz="1600" dirty="0" err="1">
                <a:latin typeface="Arial Narrow" panose="020B0606020202030204" pitchFamily="34" charset="0"/>
              </a:rPr>
              <a:t>colMeans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[,1:2]), </a:t>
            </a:r>
            <a:r>
              <a:rPr lang="en-US" sz="1600" dirty="0" err="1">
                <a:latin typeface="Arial Narrow" panose="020B0606020202030204" pitchFamily="34" charset="0"/>
              </a:rPr>
              <a:t>cov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[,1:2]))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unusual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C472D-A7CB-7390-0D9D-4CD2F839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 tour-de-force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B52E107-B894-8E62-51A1-B7744B2758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990600"/>
            <a:ext cx="6807195" cy="51054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BC0A1-6B48-E74E-E175-05C64CBF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61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1F749-E259-542B-8ECC-9D9666241654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3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489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(linewidth=1.2)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geom_density_2d() </a:t>
            </a:r>
            <a:r>
              <a:rPr lang="en-US" dirty="0"/>
              <a:t>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control all size elements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257300" y="4722144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the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FEC9D-6FA8-9700-25C3-A8AF7A7C934E}"/>
              </a:ext>
            </a:extLst>
          </p:cNvPr>
          <p:cNvGrpSpPr/>
          <p:nvPr/>
        </p:nvGrpSpPr>
        <p:grpSpPr>
          <a:xfrm>
            <a:off x="6643292" y="5043100"/>
            <a:ext cx="1891108" cy="461665"/>
            <a:chOff x="6643292" y="5043100"/>
            <a:chExt cx="1891108" cy="461665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7805D3C4-72CD-0780-9289-1D0491AE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292" y="5107245"/>
              <a:ext cx="381000" cy="3333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C44653-B76D-1F54-58F4-8A271E19E9FF}"/>
                </a:ext>
              </a:extLst>
            </p:cNvPr>
            <p:cNvSpPr txBox="1"/>
            <p:nvPr/>
          </p:nvSpPr>
          <p:spPr>
            <a:xfrm>
              <a:off x="7124700" y="5043100"/>
              <a:ext cx="140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Color &amp; shape vars must be factors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dirty="0"/>
              <a:t>-&gt; 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</a:t>
            </a:r>
          </a:p>
          <a:p>
            <a:pPr lvl="2"/>
            <a:r>
              <a:rPr lang="en-US" dirty="0"/>
              <a:t>Fonts: use </a:t>
            </a:r>
            <a:r>
              <a:rPr lang="en-US" dirty="0" err="1"/>
              <a:t>showtext</a:t>
            </a:r>
            <a:endParaRPr lang="en-US" dirty="0"/>
          </a:p>
          <a:p>
            <a:r>
              <a:rPr lang="en-US" dirty="0"/>
              <a:t>Going 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11439</TotalTime>
  <Words>6509</Words>
  <Application>Microsoft Office PowerPoint</Application>
  <PresentationFormat>On-screen Show (4:3)</PresentationFormat>
  <Paragraphs>814</Paragraphs>
  <Slides>75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9" baseType="lpstr">
      <vt:lpstr>Algerian</vt:lpstr>
      <vt:lpstr>Arial</vt:lpstr>
      <vt:lpstr>Arial Narrow</vt:lpstr>
      <vt:lpstr>Arial Unicode MS</vt:lpstr>
      <vt:lpstr>Baguet Script</vt:lpstr>
      <vt:lpstr>Bauhaus 93</vt:lpstr>
      <vt:lpstr>Calibri</vt:lpstr>
      <vt:lpstr>Cambria Math</vt:lpstr>
      <vt:lpstr>Courier New</vt:lpstr>
      <vt:lpstr>Lucida Console</vt:lpstr>
      <vt:lpstr>Symbol</vt:lpstr>
      <vt:lpstr>Times New Roman</vt:lpstr>
      <vt:lpstr>Wingdings</vt:lpstr>
      <vt:lpstr>R-Graphics3</vt:lpstr>
      <vt:lpstr>Introduction to ggplot2 </vt:lpstr>
      <vt:lpstr>Resources: Books</vt:lpstr>
      <vt:lpstr>Resources: Cheat sheets</vt:lpstr>
      <vt:lpstr>Topics</vt:lpstr>
      <vt:lpstr>What is ggplot2?</vt:lpstr>
      <vt:lpstr>ggplot vs base graphics</vt:lpstr>
      <vt:lpstr>ggplot vs base graphics</vt:lpstr>
      <vt:lpstr>ggplot components</vt:lpstr>
      <vt:lpstr>ggplot: data + geom -&gt; graph</vt:lpstr>
      <vt:lpstr>ggplot geoms: basic</vt:lpstr>
      <vt:lpstr>ggplot geoms: two variables</vt:lpstr>
      <vt:lpstr>ggplot: geoms</vt:lpstr>
      <vt:lpstr>ggplot: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Gimme nicer fonts, please</vt:lpstr>
      <vt:lpstr>Basic font manipulations</vt:lpstr>
      <vt:lpstr>showtext package</vt:lpstr>
      <vt:lpstr>showtext demo</vt:lpstr>
      <vt:lpstr>Re-visioning old masters in ggplot2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Penguin tour-de-force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253</cp:revision>
  <dcterms:created xsi:type="dcterms:W3CDTF">2017-03-10T16:03:59Z</dcterms:created>
  <dcterms:modified xsi:type="dcterms:W3CDTF">2025-02-04T18:22:49Z</dcterms:modified>
</cp:coreProperties>
</file>